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4" r:id="rId4"/>
    <p:sldId id="265" r:id="rId5"/>
    <p:sldId id="279" r:id="rId6"/>
    <p:sldId id="278" r:id="rId7"/>
    <p:sldId id="257" r:id="rId8"/>
    <p:sldId id="275" r:id="rId9"/>
    <p:sldId id="276" r:id="rId10"/>
    <p:sldId id="277" r:id="rId11"/>
    <p:sldId id="285" r:id="rId12"/>
    <p:sldId id="268" r:id="rId13"/>
    <p:sldId id="270" r:id="rId14"/>
    <p:sldId id="269" r:id="rId15"/>
    <p:sldId id="273" r:id="rId16"/>
    <p:sldId id="26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Walker" initials="AW" lastIdx="1" clrIdx="0">
    <p:extLst/>
  </p:cmAuthor>
  <p:cmAuthor id="2" name="Cathy Lepiane" initials="CL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21F"/>
    <a:srgbClr val="005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66242" autoAdjust="0"/>
  </p:normalViewPr>
  <p:slideViewPr>
    <p:cSldViewPr snapToGrid="0">
      <p:cViewPr varScale="1">
        <p:scale>
          <a:sx n="51" d="100"/>
          <a:sy n="51" d="100"/>
        </p:scale>
        <p:origin x="12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BFC2-EC6E-4BA6-BA0D-FC52F009DFAB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C6BE-BAAB-45BF-A882-5B4A9D2668F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929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6621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18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769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2958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3058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7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62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357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51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6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285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476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574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763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66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780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C6BE-BAAB-45BF-A882-5B4A9D2668F0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263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5F8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621F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>
          <a:xfrm>
            <a:off x="0" y="0"/>
            <a:ext cx="12210990" cy="5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57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64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0515600" cy="1325563"/>
          </a:xfrm>
        </p:spPr>
        <p:txBody>
          <a:bodyPr/>
          <a:lstStyle>
            <a:lvl1pPr>
              <a:defRPr>
                <a:solidFill>
                  <a:srgbClr val="005F83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10515600" cy="4351338"/>
          </a:xfrm>
        </p:spPr>
        <p:txBody>
          <a:bodyPr/>
          <a:lstStyle>
            <a:lvl1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1pPr>
            <a:lvl2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2pPr>
            <a:lvl3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3pPr>
            <a:lvl4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4pPr>
            <a:lvl5pPr>
              <a:buClr>
                <a:srgbClr val="005F83"/>
              </a:buCl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>
          <a:xfrm>
            <a:off x="0" y="0"/>
            <a:ext cx="12210990" cy="5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2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0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4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66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8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867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78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7F02-6400-44FB-A0A5-829696915CA6}" type="datetimeFigureOut">
              <a:rPr lang="en-CA" smtClean="0"/>
              <a:t>2019-03-21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F8E8-BAEF-4FA6-96EB-B46275B7236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6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464" y="1444848"/>
            <a:ext cx="7603776" cy="2989992"/>
          </a:xfrm>
        </p:spPr>
        <p:txBody>
          <a:bodyPr>
            <a:normAutofit fontScale="90000"/>
          </a:bodyPr>
          <a:lstStyle/>
          <a:p>
            <a:pPr algn="l"/>
            <a:r>
              <a:rPr lang="fr-FR" sz="4800" dirty="0" smtClean="0"/>
              <a:t>Conseils utiles pour vous aider a faire une demande de services et à tirer le maximum de </a:t>
            </a:r>
            <a:r>
              <a:rPr lang="fr-FR" sz="4800" smtClean="0"/>
              <a:t>votre trousse </a:t>
            </a:r>
            <a:r>
              <a:rPr lang="fr-FR" sz="4800" dirty="0" smtClean="0"/>
              <a:t>de demande</a:t>
            </a:r>
            <a:endParaRPr lang="en-CA" sz="3200" dirty="0">
              <a:solidFill>
                <a:srgbClr val="41621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2" y="4815185"/>
            <a:ext cx="4457794" cy="1136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6" r="21877"/>
          <a:stretch/>
        </p:blipFill>
        <p:spPr>
          <a:xfrm>
            <a:off x="8688786" y="1444848"/>
            <a:ext cx="3033600" cy="42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41621F"/>
                </a:solidFill>
              </a:rPr>
              <a:t>L’Échelle d’intensité de soutien (SIS-F)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1928370"/>
            <a:ext cx="6296055" cy="4351338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partie de la demande nous renseigne sur le niveau de soutien dont vous avez besoin pour réussir dans divers domaines 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Vie à domicile</a:t>
            </a:r>
          </a:p>
          <a:p>
            <a:pPr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communautaires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Éducation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formation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Santé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Protection 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défenses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des droits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95" y="2068070"/>
            <a:ext cx="4879784" cy="32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Registre</a:t>
            </a:r>
            <a:r>
              <a:rPr lang="en-CA" dirty="0"/>
              <a:t> des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6705500" cy="43513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r-FR" dirty="0" smtClean="0"/>
              <a:t>Une </a:t>
            </a:r>
            <a:r>
              <a:rPr lang="fr-FR" dirty="0"/>
              <a:t>fois que nous avons rempli la trousse de demande et examiné vos besoins, nous </a:t>
            </a:r>
            <a:r>
              <a:rPr lang="fr-FR" dirty="0" smtClean="0"/>
              <a:t>déterminerons quels </a:t>
            </a:r>
            <a:r>
              <a:rPr lang="fr-FR" dirty="0"/>
              <a:t>services </a:t>
            </a:r>
            <a:r>
              <a:rPr lang="fr-FR" dirty="0" smtClean="0"/>
              <a:t>et quels types de </a:t>
            </a:r>
            <a:r>
              <a:rPr lang="fr-FR" dirty="0"/>
              <a:t>soutiens </a:t>
            </a:r>
            <a:r>
              <a:rPr lang="fr-FR" dirty="0" smtClean="0"/>
              <a:t>sont disponible dans </a:t>
            </a:r>
            <a:r>
              <a:rPr lang="fr-FR" dirty="0"/>
              <a:t>votre région. </a:t>
            </a:r>
            <a:endParaRPr lang="en-CA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fr-FR" dirty="0" smtClean="0"/>
              <a:t>Pour </a:t>
            </a:r>
            <a:r>
              <a:rPr lang="fr-FR" dirty="0"/>
              <a:t>les services et soutiens qui ne sont pas actuellement </a:t>
            </a:r>
            <a:r>
              <a:rPr lang="fr-FR" dirty="0" smtClean="0"/>
              <a:t>disponibles dans votre région, </a:t>
            </a:r>
            <a:r>
              <a:rPr lang="fr-FR" dirty="0"/>
              <a:t>nous vous inscrivons dans un registre </a:t>
            </a:r>
            <a:r>
              <a:rPr lang="fr-FR" dirty="0" smtClean="0"/>
              <a:t>des </a:t>
            </a:r>
            <a:r>
              <a:rPr lang="fr-FR" dirty="0"/>
              <a:t>services.</a:t>
            </a:r>
            <a:endParaRPr lang="en-CA" dirty="0" smtClean="0"/>
          </a:p>
        </p:txBody>
      </p:sp>
      <p:pic>
        <p:nvPicPr>
          <p:cNvPr id="1026" name="Picture 2" descr="Image result for image for reg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43" y="1988695"/>
            <a:ext cx="4324477" cy="31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6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1049000" cy="1325563"/>
          </a:xfrm>
        </p:spPr>
        <p:txBody>
          <a:bodyPr/>
          <a:lstStyle/>
          <a:p>
            <a:r>
              <a:rPr lang="fr-FR" dirty="0"/>
              <a:t>Conseils pour vous aider à tirer le </a:t>
            </a:r>
            <a:r>
              <a:rPr lang="fr-FR" dirty="0" smtClean="0"/>
              <a:t>maximum </a:t>
            </a:r>
            <a:r>
              <a:rPr lang="fr-FR" dirty="0"/>
              <a:t>de votre </a:t>
            </a:r>
            <a:r>
              <a:rPr lang="fr-FR" dirty="0" smtClean="0"/>
              <a:t>trousse </a:t>
            </a:r>
            <a:r>
              <a:rPr lang="fr-FR" dirty="0"/>
              <a:t>de demande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694" y="2255520"/>
            <a:ext cx="8200053" cy="440969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renseignements que vous fournirez permettront de déterminer les mesures de soutien et les services qui répondent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mieux à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besoins actuels et futurs.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 err="1" smtClean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Assurez-vous</a:t>
            </a:r>
            <a:r>
              <a:rPr lang="en-CA" dirty="0" smtClean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nous :</a:t>
            </a:r>
          </a:p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donner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autant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d'informations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 possible.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informer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activités auxquelles vous aimeriez peut-être participer.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entionner 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 vous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désirez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maintenant et dans le futur.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fournir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suggestions précises et réalistes, car cela pourrait avoir une incidence sur les services et les soutiens auxquels vous aurez accès dans l'avenir.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tips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806" y="2255520"/>
            <a:ext cx="4450667" cy="33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 meilleurs moyens d'utiliser </a:t>
            </a:r>
            <a:r>
              <a:rPr lang="fr-FR" dirty="0"/>
              <a:t>votre trousse de demande</a:t>
            </a:r>
            <a:endParaRPr lang="en-CA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0300"/>
            <a:ext cx="9271000" cy="431467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Après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avoir rempli la trousse de demande, vous recevrez un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rapport détaillé qui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résume vos besoins particuliers.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Lorsqu'il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sera disponible, un membre du personnel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SOPDI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vous mettra en contact avec les services financés dans votre région, mais vous pouvez également utiliser cette information pour vous aider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06807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Autres</a:t>
            </a:r>
            <a:r>
              <a:rPr lang="en-CA" dirty="0"/>
              <a:t> </a:t>
            </a:r>
            <a:r>
              <a:rPr lang="en-CA" dirty="0" err="1"/>
              <a:t>avantages</a:t>
            </a:r>
            <a:r>
              <a:rPr lang="en-CA" dirty="0"/>
              <a:t> </a:t>
            </a:r>
            <a:r>
              <a:rPr lang="en-CA" dirty="0" smtClean="0"/>
              <a:t>de la </a:t>
            </a:r>
            <a:r>
              <a:rPr lang="en-CA" dirty="0" err="1" smtClean="0"/>
              <a:t>trousse</a:t>
            </a:r>
            <a:r>
              <a:rPr lang="en-CA" dirty="0" smtClean="0"/>
              <a:t> de </a:t>
            </a:r>
            <a:r>
              <a:rPr lang="en-CA" dirty="0" err="1" smtClean="0"/>
              <a:t>demande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6429405" cy="4351338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le point de départ pour une conversation sur votre avenir qui assurera une bonne planification pour votre succès a long terme</a:t>
            </a:r>
          </a:p>
          <a:p>
            <a:pPr lvl="0">
              <a:spcAft>
                <a:spcPts val="12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Différents contextes et scénarios requiert différentes méthodes. Ces informations rassemblent et permettent un partage d’information pour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personnes de soutien (réseau de soutien)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dans le but de rencontrer vos besoins.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2400300"/>
            <a:ext cx="4457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Autres</a:t>
            </a:r>
            <a:r>
              <a:rPr lang="en-CA" dirty="0"/>
              <a:t> </a:t>
            </a:r>
            <a:r>
              <a:rPr lang="en-CA" dirty="0" err="1"/>
              <a:t>avantages</a:t>
            </a:r>
            <a:r>
              <a:rPr lang="en-CA" dirty="0"/>
              <a:t> </a:t>
            </a:r>
            <a:r>
              <a:rPr lang="en-CA" dirty="0" smtClean="0"/>
              <a:t>de la </a:t>
            </a:r>
            <a:r>
              <a:rPr lang="en-CA" dirty="0" err="1" smtClean="0"/>
              <a:t>trousse</a:t>
            </a:r>
            <a:r>
              <a:rPr lang="en-CA" dirty="0" smtClean="0"/>
              <a:t> de </a:t>
            </a:r>
            <a:r>
              <a:rPr lang="en-CA" dirty="0" err="1" smtClean="0"/>
              <a:t>demande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7991505" cy="4351338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trousse de demande identifie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besoins en matière de soutien dans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7 catégories différentes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communautaire, ainsi que vos besoins actuels en matière de soutien médical et comportemental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12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membre du personnel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SOPDI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peut vous fournir des renseignements sur les programmes, les services et les soutiens dont vous pourriez bénéficier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(ex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planification et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d'une ressource communautaire ou d'une séance d'information sur un sujet d'intérêt).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CA" dirty="0" smtClean="0"/>
          </a:p>
          <a:p>
            <a:pPr lvl="0"/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15133" r="15046" b="3689"/>
          <a:stretch/>
        </p:blipFill>
        <p:spPr>
          <a:xfrm>
            <a:off x="8839200" y="4115027"/>
            <a:ext cx="2628900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0515600" cy="1155049"/>
          </a:xfrm>
        </p:spPr>
        <p:txBody>
          <a:bodyPr/>
          <a:lstStyle/>
          <a:p>
            <a:r>
              <a:rPr lang="en-CA" dirty="0"/>
              <a:t>Par quoi </a:t>
            </a:r>
            <a:r>
              <a:rPr lang="en-CA" dirty="0" err="1"/>
              <a:t>dois</a:t>
            </a:r>
            <a:r>
              <a:rPr lang="en-CA" dirty="0"/>
              <a:t>-je commencer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87765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Composez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2-1-1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(sans frais 1-877-330-3213) ou visitez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sopdi.ca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obtenir les coordonnées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du SOPDI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votre région.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Parlez a votre SOPDI pour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savoir quels services et soutiens sont disponibles et adaptés à vos besoins.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94" y="955867"/>
            <a:ext cx="1866201" cy="186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5" b="100000" l="9718" r="89969">
                        <a14:foregroundMark x1="57994" y1="44231" x2="57680" y2="42788"/>
                        <a14:foregroundMark x1="56113" y1="41346" x2="51411" y2="37981"/>
                        <a14:foregroundMark x1="75235" y1="35577" x2="73041" y2="32692"/>
                        <a14:backgroundMark x1="49530" y1="31731" x2="49530" y2="31731"/>
                        <a14:backgroundMark x1="53605" y1="33173" x2="53605" y2="33173"/>
                        <a14:backgroundMark x1="51724" y1="52885" x2="51724" y2="52885"/>
                        <a14:backgroundMark x1="54232" y1="53365" x2="54232" y2="53365"/>
                        <a14:backgroundMark x1="65517" y1="43750" x2="65517" y2="43750"/>
                        <a14:backgroundMark x1="55799" y1="35577" x2="55799" y2="35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86" y="2992582"/>
            <a:ext cx="5142242" cy="33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248" y="2968472"/>
            <a:ext cx="4851773" cy="929274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RESTEZ BRANCHÉS!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6300" dirty="0" smtClean="0">
                <a:solidFill>
                  <a:srgbClr val="41621F"/>
                </a:solidFill>
              </a:rPr>
              <a:t>sopdi.ca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3919248" y="4036290"/>
            <a:ext cx="3404474" cy="955682"/>
            <a:chOff x="3656290" y="4221018"/>
            <a:chExt cx="3404474" cy="955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290" y="4221018"/>
              <a:ext cx="955682" cy="9556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988" y="4221018"/>
              <a:ext cx="955682" cy="9556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082" y="4221018"/>
              <a:ext cx="955682" cy="955682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838200" y="742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F83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CA" dirty="0" err="1" smtClean="0"/>
              <a:t>Merci</a:t>
            </a:r>
            <a:r>
              <a:rPr lang="en-CA" dirty="0" smtClean="0"/>
              <a:t>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65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Voici les sujets que nous allons traiter dans le </a:t>
            </a:r>
            <a:r>
              <a:rPr lang="fr-FR" dirty="0"/>
              <a:t>webinaire d'aujourd'hui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7224588" cy="4351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Aperçu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 SOPDI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et comment faire une demande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À quoi s'attendre - le processus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la trousse de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Conseils pour vous aider à tirer le maximum de votre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évaluation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Les 5 meilleures façons d'utiliser votre trousse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au-delà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de la présentation d'une demande de services 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subventionnés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83" y="2068070"/>
            <a:ext cx="3676343" cy="36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8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Aperçu</a:t>
            </a:r>
            <a:r>
              <a:rPr lang="en-CA" dirty="0"/>
              <a:t> de </a:t>
            </a:r>
            <a:r>
              <a:rPr lang="en-CA" dirty="0" smtClean="0"/>
              <a:t>SOPDI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560" y="2636520"/>
            <a:ext cx="10692735" cy="37828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en-US" dirty="0" smtClean="0"/>
              <a:t>	Services </a:t>
            </a:r>
            <a:r>
              <a:rPr lang="fr-FR" altLang="en-US" dirty="0"/>
              <a:t>de l’Ontario pour les personnes ayant une déficience </a:t>
            </a:r>
            <a:r>
              <a:rPr lang="fr-FR" altLang="en-US" dirty="0" smtClean="0"/>
              <a:t>intellectuelle (SOPDI</a:t>
            </a:r>
            <a:r>
              <a:rPr lang="fr-FR" altLang="en-US" dirty="0"/>
              <a:t>) est le point d'accès aux services aux adultes ayant </a:t>
            </a:r>
            <a:r>
              <a:rPr lang="fr-FR" altLang="en-US" dirty="0" smtClean="0"/>
              <a:t>une déficience </a:t>
            </a:r>
            <a:r>
              <a:rPr lang="fr-FR" altLang="en-US" dirty="0"/>
              <a:t>intellectuelle </a:t>
            </a:r>
            <a:r>
              <a:rPr lang="fr-FR" altLang="en-US" dirty="0" smtClean="0"/>
              <a:t>et qui recherchent  les services  financés </a:t>
            </a:r>
            <a:r>
              <a:rPr lang="fr-FR" altLang="en-US" dirty="0"/>
              <a:t>par le ministère des Services à </a:t>
            </a:r>
            <a:r>
              <a:rPr lang="fr-FR" altLang="en-US" dirty="0" smtClean="0"/>
              <a:t>l'enfance et </a:t>
            </a:r>
            <a:r>
              <a:rPr lang="fr-FR" altLang="en-US" dirty="0"/>
              <a:t>des Services sociaux et communautaires (MSESSC) en Ontario</a:t>
            </a:r>
            <a:r>
              <a:rPr lang="fr-FR" altLang="en-US" dirty="0" smtClean="0"/>
              <a:t>. </a:t>
            </a:r>
            <a:endParaRPr lang="fr-FR" altLang="en-US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CA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Géographiquement, la province est divisé en  </a:t>
            </a:r>
            <a:r>
              <a:rPr lang="fr-F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 agences </a:t>
            </a:r>
            <a:r>
              <a:rPr lang="fr-FR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SOPDI.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47695" y="2068070"/>
            <a:ext cx="483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Qu'est-ce</a:t>
            </a:r>
            <a:r>
              <a:rPr lang="en-CA" sz="3200" b="1" dirty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CA" sz="3200" b="1" dirty="0" smtClean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SOPDI </a:t>
            </a:r>
            <a:r>
              <a:rPr lang="en-CA" sz="3200" b="1" dirty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82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3200" b="1" dirty="0" smtClean="0">
                <a:latin typeface="FranklinGothicBT-Roman"/>
              </a:rPr>
              <a:t>comprendre </a:t>
            </a:r>
            <a:r>
              <a:rPr lang="fr-FR" sz="3200" b="1" dirty="0">
                <a:latin typeface="FranklinGothicBT-Roman"/>
              </a:rPr>
              <a:t>et compléter </a:t>
            </a:r>
            <a:r>
              <a:rPr lang="fr-FR" sz="3200" dirty="0">
                <a:latin typeface="FranklinGothic-Book"/>
              </a:rPr>
              <a:t>le processus de demande.</a:t>
            </a:r>
            <a:endParaRPr lang="en-C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latin typeface="FranklinGothicBT-Roman"/>
              </a:rPr>
              <a:t>déterminer </a:t>
            </a:r>
            <a:r>
              <a:rPr lang="fr-FR" sz="3200" dirty="0">
                <a:latin typeface="FranklinGothic-Book"/>
              </a:rPr>
              <a:t>le genre de services et de soutiens dont </a:t>
            </a:r>
            <a:r>
              <a:rPr lang="fr-FR" sz="3200" dirty="0" smtClean="0">
                <a:latin typeface="FranklinGothic-Book"/>
              </a:rPr>
              <a:t>vous </a:t>
            </a:r>
            <a:r>
              <a:rPr lang="en-CA" sz="3200" dirty="0" err="1" smtClean="0">
                <a:latin typeface="FranklinGothic-Book"/>
              </a:rPr>
              <a:t>avez</a:t>
            </a:r>
            <a:r>
              <a:rPr lang="en-CA" sz="3200" dirty="0" smtClean="0">
                <a:latin typeface="FranklinGothic-Book"/>
              </a:rPr>
              <a:t> </a:t>
            </a:r>
            <a:r>
              <a:rPr lang="en-CA" sz="3200" dirty="0" err="1">
                <a:latin typeface="FranklinGothic-Book"/>
              </a:rPr>
              <a:t>besoin</a:t>
            </a:r>
            <a:r>
              <a:rPr lang="en-CA" sz="3200" dirty="0">
                <a:latin typeface="FranklinGothic-Book"/>
              </a:rPr>
              <a:t>.</a:t>
            </a:r>
            <a:endParaRPr lang="en-C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FranklinGothicBT-Roman"/>
              </a:rPr>
              <a:t>o</a:t>
            </a:r>
            <a:r>
              <a:rPr lang="fr-FR" sz="3200" b="1" dirty="0" smtClean="0">
                <a:latin typeface="FranklinGothicBT-Roman"/>
              </a:rPr>
              <a:t>btenir </a:t>
            </a:r>
            <a:r>
              <a:rPr lang="fr-FR" sz="3200" b="1" dirty="0">
                <a:latin typeface="FranklinGothicBT-Roman"/>
              </a:rPr>
              <a:t>l’accès </a:t>
            </a:r>
            <a:r>
              <a:rPr lang="fr-FR" sz="3200" dirty="0">
                <a:latin typeface="FranklinGothic-Book"/>
              </a:rPr>
              <a:t>aux services et soutiens financés par </a:t>
            </a:r>
            <a:r>
              <a:rPr lang="fr-FR" sz="3200" dirty="0" smtClean="0">
                <a:latin typeface="FranklinGothic-Book"/>
              </a:rPr>
              <a:t>le </a:t>
            </a:r>
            <a:r>
              <a:rPr lang="fr-FR" altLang="en-US" sz="3200" dirty="0"/>
              <a:t>MSESSC</a:t>
            </a:r>
            <a:r>
              <a:rPr lang="fr-FR" sz="3200" dirty="0" smtClean="0">
                <a:latin typeface="FranklinGothic-Book"/>
              </a:rPr>
              <a:t> </a:t>
            </a:r>
            <a:r>
              <a:rPr lang="fr-FR" sz="3200" dirty="0">
                <a:latin typeface="FranklinGothic-Book"/>
              </a:rPr>
              <a:t>dont vous avez besoin lorsqu’une </a:t>
            </a:r>
            <a:r>
              <a:rPr lang="fr-FR" sz="3200" dirty="0" smtClean="0">
                <a:latin typeface="FranklinGothic-Book"/>
              </a:rPr>
              <a:t>place </a:t>
            </a:r>
            <a:r>
              <a:rPr lang="en-CA" sz="3200" dirty="0" err="1" smtClean="0">
                <a:latin typeface="FranklinGothic-Book"/>
              </a:rPr>
              <a:t>devient</a:t>
            </a:r>
            <a:r>
              <a:rPr lang="en-CA" sz="3200" dirty="0" smtClean="0">
                <a:latin typeface="FranklinGothic-Book"/>
              </a:rPr>
              <a:t> </a:t>
            </a:r>
            <a:r>
              <a:rPr lang="en-CA" sz="3200" dirty="0" err="1" smtClean="0">
                <a:latin typeface="FranklinGothic-Book"/>
              </a:rPr>
              <a:t>disponible</a:t>
            </a:r>
            <a:r>
              <a:rPr lang="en-CA" sz="3200" dirty="0">
                <a:latin typeface="FranklinGothic-Book"/>
              </a:rPr>
              <a:t>.</a:t>
            </a:r>
            <a:endParaRPr lang="en-C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rouver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 l’information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sur la disponibilité des services dans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votre communauté.</a:t>
            </a:r>
          </a:p>
          <a:p>
            <a:pPr>
              <a:spcAft>
                <a:spcPts val="1200"/>
              </a:spcAft>
            </a:pPr>
            <a:endParaRPr lang="en-C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7695" y="1199390"/>
            <a:ext cx="483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SOPDI </a:t>
            </a:r>
            <a:r>
              <a:rPr lang="en-CA" sz="3200" b="1" dirty="0" err="1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CA" sz="3200" b="1" dirty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b="1" dirty="0" err="1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aidera</a:t>
            </a:r>
            <a:r>
              <a:rPr lang="en-CA" sz="3200" b="1" dirty="0">
                <a:solidFill>
                  <a:srgbClr val="4162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:  </a:t>
            </a:r>
          </a:p>
        </p:txBody>
      </p:sp>
    </p:spTree>
    <p:extLst>
      <p:ext uri="{BB962C8B-B14F-4D97-AF65-F5344CB8AC3E}">
        <p14:creationId xmlns:p14="http://schemas.microsoft.com/office/powerpoint/2010/main" val="39978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41621F"/>
                </a:solidFill>
              </a:rPr>
              <a:t>Voici </a:t>
            </a:r>
            <a:r>
              <a:rPr lang="fr-FR" sz="3200" dirty="0">
                <a:solidFill>
                  <a:srgbClr val="41621F"/>
                </a:solidFill>
              </a:rPr>
              <a:t>quelques-uns des types de services </a:t>
            </a:r>
            <a:r>
              <a:rPr lang="fr-FR" sz="3200" dirty="0" smtClean="0">
                <a:solidFill>
                  <a:srgbClr val="41621F"/>
                </a:solidFill>
              </a:rPr>
              <a:t>pour lesquels vous pourriez faire une demande: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5077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soutiens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spécialisés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Passport,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soutiens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logement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soutiens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la participation communautaire, et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répit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38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</a:t>
            </a:r>
            <a:r>
              <a:rPr lang="fr-FR" dirty="0" smtClean="0"/>
              <a:t>formuler </a:t>
            </a:r>
            <a:r>
              <a:rPr lang="fr-FR" dirty="0"/>
              <a:t>une demande de services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95" y="2068070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Préparez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documents 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d'admissibilité</a:t>
            </a: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preuve d'âge, une preuve de résidence et une évaluation psychologique.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Appelez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SOPDI de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votre région</a:t>
            </a: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Composez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2-1-1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 visitez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sopdi.ca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obtenir les coordonnées.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Compléter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Rencontrer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membre du personnel de SOPDI pour remplir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formulaire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demande.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Demeurez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contact</a:t>
            </a:r>
          </a:p>
          <a:p>
            <a:pPr lvl="1">
              <a:lnSpc>
                <a:spcPct val="100000"/>
              </a:lnSpc>
              <a:buClr>
                <a:srgbClr val="41621F"/>
              </a:buClr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Informez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votre SOPDI si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renseignements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changent.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3" y="2983044"/>
            <a:ext cx="809770" cy="80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0998"/>
            <a:ext cx="809770" cy="809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5" y="5038952"/>
            <a:ext cx="820734" cy="820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5" y="1990757"/>
            <a:ext cx="825218" cy="8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quoi s'attendre - le processus de demande et la trousse de demande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767266"/>
            <a:ext cx="9072919" cy="380117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vous êtes admissible à recevoir des services financés par le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MSESSC,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vous serez mis en contact avec un membre du personnel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SOPDI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votre région.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SOPDI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organisera 2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rencontres avec vous pour vous aider à remplir une trousse de demande et à déterminer le niveau de soutien dont vous avez besoin.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Vous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aurez besoin d'au moins deux personnes qui vous connaissent bien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 ex.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parent, un tuteur, un travailleur de soutien, etc.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71" y="2490110"/>
            <a:ext cx="1600200" cy="1600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7695" y="2051908"/>
            <a:ext cx="7787640" cy="70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F83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rgbClr val="41621F"/>
                </a:solidFill>
              </a:rPr>
              <a:t>Le </a:t>
            </a:r>
            <a:r>
              <a:rPr lang="en-CA" sz="3200" dirty="0" err="1">
                <a:solidFill>
                  <a:srgbClr val="41621F"/>
                </a:solidFill>
              </a:rPr>
              <a:t>processus</a:t>
            </a:r>
            <a:r>
              <a:rPr lang="en-CA" sz="3200" dirty="0">
                <a:solidFill>
                  <a:srgbClr val="41621F"/>
                </a:solidFill>
              </a:rPr>
              <a:t> de </a:t>
            </a:r>
            <a:r>
              <a:rPr lang="en-CA" sz="3200" dirty="0" err="1">
                <a:solidFill>
                  <a:srgbClr val="41621F"/>
                </a:solidFill>
              </a:rPr>
              <a:t>demande</a:t>
            </a:r>
            <a:endParaRPr lang="en-CA" sz="3200" dirty="0">
              <a:solidFill>
                <a:srgbClr val="4162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41621F"/>
                </a:solidFill>
              </a:rPr>
              <a:t>La trousse de demande vous aide à identifier vos besoins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1847850"/>
            <a:ext cx="7896255" cy="491389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nous assurer que nous comprenons et identifions les services et soutiens qui vous conviennent, nous examinons vos besoins de 2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façons. Nous complétons avec vous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demande de services et de soutiens et l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’Échelle d’intensité de soutien (SIS-F).</a:t>
            </a:r>
          </a:p>
          <a:p>
            <a:pPr marL="0" indent="0" fontAlgn="base">
              <a:buNone/>
            </a:pP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demande de services et de soutiens et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’Échelle d’intensité de soutien (SIS-F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nous aident à comprendre vos besoins dans certains des domaines suivants :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communication, </a:t>
            </a:r>
          </a:p>
          <a:p>
            <a:pPr fontAlgn="base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vie,</a:t>
            </a:r>
          </a:p>
          <a:p>
            <a:pPr fontAlgn="base"/>
            <a:r>
              <a:rPr lang="en-CA" sz="2200" dirty="0" err="1"/>
              <a:t>préférences</a:t>
            </a:r>
            <a:r>
              <a:rPr lang="en-CA" sz="2200" dirty="0"/>
              <a:t> et </a:t>
            </a:r>
            <a:r>
              <a:rPr lang="en-CA" sz="2200" dirty="0" err="1" smtClean="0"/>
              <a:t>ce</a:t>
            </a:r>
            <a:r>
              <a:rPr lang="en-CA" sz="2200" dirty="0" smtClean="0"/>
              <a:t> qui </a:t>
            </a:r>
            <a:r>
              <a:rPr lang="en-CA" sz="2200" dirty="0" err="1" smtClean="0"/>
              <a:t>est</a:t>
            </a:r>
            <a:r>
              <a:rPr lang="en-CA" sz="2200" dirty="0" smtClean="0"/>
              <a:t> </a:t>
            </a:r>
            <a:r>
              <a:rPr lang="en-CA" sz="2200" dirty="0" err="1" smtClean="0"/>
              <a:t>désagréable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rêves et les objectifs,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fontAlgn="base"/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ce qui est important pour vous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10" y="2217388"/>
            <a:ext cx="3274080" cy="21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507"/>
            <a:ext cx="11144250" cy="1325563"/>
          </a:xfrm>
        </p:spPr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41621F"/>
                </a:solidFill>
              </a:rPr>
              <a:t>La demande de services et de soutiens</a:t>
            </a:r>
            <a:endParaRPr lang="en-CA" sz="3200" dirty="0">
              <a:solidFill>
                <a:srgbClr val="4162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95" y="2068070"/>
            <a:ext cx="6308090" cy="43513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partie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demande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nous aide à mieux vous connaître. Nous vous poserons des questions portant sur certains des sujets suivants 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services et soutiens actuels et ceux que vous demandez 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besoins médicaux et/ou comportementaux 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financière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fontAlgn="base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préoccupations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de vos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aidants naturels.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81" y="1955800"/>
            <a:ext cx="2801072" cy="42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10478</TotalTime>
  <Words>933</Words>
  <Application>Microsoft Office PowerPoint</Application>
  <PresentationFormat>Widescreen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Demi</vt:lpstr>
      <vt:lpstr>FranklinGothic-Book</vt:lpstr>
      <vt:lpstr>FranklinGothicBT-Roman</vt:lpstr>
      <vt:lpstr>Office Theme</vt:lpstr>
      <vt:lpstr>Conseils utiles pour vous aider a faire une demande de services et à tirer le maximum de votre trousse de demande</vt:lpstr>
      <vt:lpstr>Voici les sujets que nous allons traiter dans le webinaire d'aujourd'hui</vt:lpstr>
      <vt:lpstr>Aperçu de SOPDI</vt:lpstr>
      <vt:lpstr>PowerPoint Presentation</vt:lpstr>
      <vt:lpstr>Voici quelques-uns des types de services pour lesquels vous pourriez faire une demande:</vt:lpstr>
      <vt:lpstr>Comment formuler une demande de services </vt:lpstr>
      <vt:lpstr>À quoi s'attendre - le processus de demande et la trousse de demande</vt:lpstr>
      <vt:lpstr>La trousse de demande vous aide à identifier vos besoins</vt:lpstr>
      <vt:lpstr>La demande de services et de soutiens</vt:lpstr>
      <vt:lpstr>L’Échelle d’intensité de soutien (SIS-F)</vt:lpstr>
      <vt:lpstr>Registre des services</vt:lpstr>
      <vt:lpstr>Conseils pour vous aider à tirer le maximum de votre trousse de demande</vt:lpstr>
      <vt:lpstr>5 meilleurs moyens d'utiliser votre trousse de demande</vt:lpstr>
      <vt:lpstr>Autres avantages de la trousse de demande</vt:lpstr>
      <vt:lpstr>Autres avantages de la trousse de demande</vt:lpstr>
      <vt:lpstr>Par quoi dois-je commencer ? </vt:lpstr>
      <vt:lpstr>RESTEZ BRANCHÉS! sopdi.ca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Walker</dc:creator>
  <cp:lastModifiedBy>Cathy Lepiane</cp:lastModifiedBy>
  <cp:revision>242</cp:revision>
  <dcterms:created xsi:type="dcterms:W3CDTF">2018-06-22T16:40:04Z</dcterms:created>
  <dcterms:modified xsi:type="dcterms:W3CDTF">2019-03-21T20:45:52Z</dcterms:modified>
</cp:coreProperties>
</file>